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57ef9208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g1257ef9208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5286380" y="1597819"/>
            <a:ext cx="3714776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5286380" y="2914650"/>
            <a:ext cx="2928958" cy="5143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3" name="Google Shape;23;p2"/>
          <p:cNvCxnSpPr/>
          <p:nvPr/>
        </p:nvCxnSpPr>
        <p:spPr>
          <a:xfrm>
            <a:off x="5286380" y="2786064"/>
            <a:ext cx="257176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2"/>
          <p:cNvCxnSpPr/>
          <p:nvPr/>
        </p:nvCxnSpPr>
        <p:spPr>
          <a:xfrm>
            <a:off x="5286380" y="3482585"/>
            <a:ext cx="257176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2"/>
          <p:cNvSpPr txBox="1"/>
          <p:nvPr>
            <p:ph idx="2" type="body"/>
          </p:nvPr>
        </p:nvSpPr>
        <p:spPr>
          <a:xfrm>
            <a:off x="5286375" y="3554983"/>
            <a:ext cx="1733550" cy="384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  <a:def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retail ppt 16-9.jpg" id="26" name="Google Shape;2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/>
          <p:nvPr/>
        </p:nvSpPr>
        <p:spPr>
          <a:xfrm>
            <a:off x="0" y="0"/>
            <a:ext cx="5143504" cy="5143500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LOGO_AUCHAN\АШАН Ритейл\retail rossiya vb3.png" id="28" name="Google Shape;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975461"/>
            <a:ext cx="3608611" cy="95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type="title"/>
          </p:nvPr>
        </p:nvSpPr>
        <p:spPr>
          <a:xfrm>
            <a:off x="1285852" y="205978"/>
            <a:ext cx="740094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1285852" y="1232288"/>
            <a:ext cx="7400948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2" name="Google Shape;32;p3"/>
          <p:cNvCxnSpPr/>
          <p:nvPr/>
        </p:nvCxnSpPr>
        <p:spPr>
          <a:xfrm>
            <a:off x="71406" y="4714890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3"/>
          <p:cNvCxnSpPr/>
          <p:nvPr/>
        </p:nvCxnSpPr>
        <p:spPr>
          <a:xfrm>
            <a:off x="71406" y="4446998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-32" y="4446998"/>
            <a:ext cx="99059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-32" y="4714890"/>
            <a:ext cx="80488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-32" y="4011910"/>
            <a:ext cx="1159282" cy="435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on personnalisée">
  <p:cSld name="Disposition personnalisé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1357290" y="250021"/>
            <a:ext cx="7400948" cy="160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-32" y="4446998"/>
            <a:ext cx="99059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0" name="Google Shape;40;p4"/>
          <p:cNvCxnSpPr/>
          <p:nvPr/>
        </p:nvCxnSpPr>
        <p:spPr>
          <a:xfrm>
            <a:off x="1643042" y="2285998"/>
            <a:ext cx="6858048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1643063" y="2678907"/>
            <a:ext cx="6929437" cy="803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-32" y="4714890"/>
            <a:ext cx="80488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-32" y="4011910"/>
            <a:ext cx="1159282" cy="435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1285852" y="205978"/>
            <a:ext cx="740094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285852" y="1214428"/>
            <a:ext cx="3786214" cy="6250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1285852" y="1839510"/>
            <a:ext cx="3786214" cy="2732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3" type="body"/>
          </p:nvPr>
        </p:nvSpPr>
        <p:spPr>
          <a:xfrm>
            <a:off x="5214942" y="1214428"/>
            <a:ext cx="3786214" cy="6250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4" type="body"/>
          </p:nvPr>
        </p:nvSpPr>
        <p:spPr>
          <a:xfrm>
            <a:off x="5214942" y="1839510"/>
            <a:ext cx="3786214" cy="2732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0" name="Google Shape;50;p5"/>
          <p:cNvCxnSpPr/>
          <p:nvPr/>
        </p:nvCxnSpPr>
        <p:spPr>
          <a:xfrm>
            <a:off x="71406" y="4714890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5"/>
          <p:cNvCxnSpPr/>
          <p:nvPr/>
        </p:nvCxnSpPr>
        <p:spPr>
          <a:xfrm>
            <a:off x="71406" y="4446998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5"/>
          <p:cNvSpPr txBox="1"/>
          <p:nvPr>
            <p:ph idx="10" type="dt"/>
          </p:nvPr>
        </p:nvSpPr>
        <p:spPr>
          <a:xfrm>
            <a:off x="-32" y="4446998"/>
            <a:ext cx="99059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3" name="Google Shape;53;p5"/>
          <p:cNvCxnSpPr/>
          <p:nvPr/>
        </p:nvCxnSpPr>
        <p:spPr>
          <a:xfrm>
            <a:off x="71406" y="4714890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5"/>
          <p:cNvCxnSpPr/>
          <p:nvPr/>
        </p:nvCxnSpPr>
        <p:spPr>
          <a:xfrm>
            <a:off x="71406" y="4446998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-32" y="4714890"/>
            <a:ext cx="80488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-32" y="4011910"/>
            <a:ext cx="1159282" cy="435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1285852" y="205978"/>
            <a:ext cx="740094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59" name="Google Shape;59;p6"/>
          <p:cNvCxnSpPr/>
          <p:nvPr/>
        </p:nvCxnSpPr>
        <p:spPr>
          <a:xfrm>
            <a:off x="71406" y="4714890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6"/>
          <p:cNvCxnSpPr/>
          <p:nvPr/>
        </p:nvCxnSpPr>
        <p:spPr>
          <a:xfrm>
            <a:off x="71406" y="4446998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6"/>
          <p:cNvSpPr txBox="1"/>
          <p:nvPr>
            <p:ph idx="10" type="dt"/>
          </p:nvPr>
        </p:nvSpPr>
        <p:spPr>
          <a:xfrm>
            <a:off x="-32" y="4446998"/>
            <a:ext cx="99059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" name="Google Shape;62;p6"/>
          <p:cNvCxnSpPr/>
          <p:nvPr/>
        </p:nvCxnSpPr>
        <p:spPr>
          <a:xfrm>
            <a:off x="71406" y="4714890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6"/>
          <p:cNvCxnSpPr/>
          <p:nvPr/>
        </p:nvCxnSpPr>
        <p:spPr>
          <a:xfrm>
            <a:off x="71406" y="4446998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-32" y="4714890"/>
            <a:ext cx="80488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-32" y="4011910"/>
            <a:ext cx="1159282" cy="435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10" type="dt"/>
          </p:nvPr>
        </p:nvSpPr>
        <p:spPr>
          <a:xfrm>
            <a:off x="-32" y="4446998"/>
            <a:ext cx="99059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-32" y="4714890"/>
            <a:ext cx="80488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7"/>
          <p:cNvSpPr txBox="1"/>
          <p:nvPr>
            <p:ph idx="11" type="ftr"/>
          </p:nvPr>
        </p:nvSpPr>
        <p:spPr>
          <a:xfrm>
            <a:off x="-32" y="4011910"/>
            <a:ext cx="1159282" cy="435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tail ppt bandeau 16-9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5400000">
            <a:off x="-1992141" y="1992110"/>
            <a:ext cx="5143500" cy="1159280"/>
          </a:xfrm>
          <a:prstGeom prst="rect">
            <a:avLst/>
          </a:prstGeom>
          <a:solidFill>
            <a:srgbClr val="EE0000"/>
          </a:solidFill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1285852" y="205978"/>
            <a:ext cx="740094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85852" y="1200151"/>
            <a:ext cx="7400948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/>
          <p:nvPr/>
        </p:nvSpPr>
        <p:spPr>
          <a:xfrm>
            <a:off x="0" y="0"/>
            <a:ext cx="1159250" cy="5143500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-32" y="4446998"/>
            <a:ext cx="99059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" name="Google Shape;15;p1"/>
          <p:cNvCxnSpPr/>
          <p:nvPr/>
        </p:nvCxnSpPr>
        <p:spPr>
          <a:xfrm>
            <a:off x="71406" y="4714890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71406" y="4446998"/>
            <a:ext cx="857256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-32" y="4011910"/>
            <a:ext cx="1159282" cy="435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-32" y="4714890"/>
            <a:ext cx="80488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:\LOGO_AUCHAN\АШАН Ритейл\retail rossiya vb3.png" id="19" name="Google Shape;1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49534" y="893312"/>
            <a:ext cx="1702935" cy="4513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upport.kontur.ru/pages/viewpage.action?pageId=43060484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upport.kontur.ru/pages/viewpage.action?pageId=43060484" TargetMode="External"/><Relationship Id="rId4" Type="http://schemas.openxmlformats.org/officeDocument/2006/relationships/hyperlink" Target="https://kontur.ru/diadoc/akt-sverki#ord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ctrTitle"/>
          </p:nvPr>
        </p:nvSpPr>
        <p:spPr>
          <a:xfrm>
            <a:off x="5165650" y="1"/>
            <a:ext cx="37149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200"/>
              <a:t>Как подключить </a:t>
            </a:r>
            <a:r>
              <a:rPr b="1" lang="en-US" sz="2200"/>
              <a:t>электронный формат сверки взаиморасчетов</a:t>
            </a:r>
            <a:r>
              <a:rPr b="1" lang="en-US" sz="2200"/>
              <a:t> с ООО «АШАН», ООО «АТАК», ООО «АШАН ФЛАЙ», ООО «АШАН ФЛАЙ-СИБИРЬ»</a:t>
            </a:r>
            <a:r>
              <a:rPr b="1" lang="en-US" sz="2200"/>
              <a:t>?</a:t>
            </a:r>
            <a:endParaRPr b="1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title"/>
          </p:nvPr>
        </p:nvSpPr>
        <p:spPr>
          <a:xfrm>
            <a:off x="1241975" y="1062153"/>
            <a:ext cx="75909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ООО «АШАН», ООО «АТАК», ООО «АШАН ФЛАЙ», ООО «АШАН ФЛАЙ-СИБИРЬ» переходит на электронный формат сверки взаиморасчетов с контрагентами с помощью электронного документа в формате COACSU.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Это позволит оптимизировать бизнес-процессы, сократить срок выявления и устранения расхождений, выявить ошибки в учете, минимизировать налоговые риски, соблюдать договорные условия.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/>
            </a:br>
            <a:br>
              <a:rPr lang="en-US" sz="1400"/>
            </a:br>
            <a:endParaRPr sz="1400"/>
          </a:p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-32" y="4714890"/>
            <a:ext cx="80488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1278700" y="1383429"/>
            <a:ext cx="7590900" cy="2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1" lang="en-US" sz="2100"/>
              <a:t>Что такое COACSU?</a:t>
            </a:r>
            <a:br>
              <a:rPr b="1" lang="en-US" sz="1800"/>
            </a:br>
            <a:br>
              <a:rPr b="1" lang="en-US" sz="1800"/>
            </a:br>
            <a:br>
              <a:rPr lang="en-US" sz="1400"/>
            </a:br>
            <a:r>
              <a:rPr lang="en-US" sz="1800"/>
              <a:t>COACSU – это электронный документ акт сверки: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Акт сверки взаиморасчётов в формате xml, соответствующий требованиям, указанным в описании структуры xml-файла</a:t>
            </a:r>
            <a:r>
              <a:rPr lang="en-US" sz="1800">
                <a:uFill>
                  <a:noFill/>
                </a:uFill>
                <a:hlinkClick r:id="rId3"/>
              </a:rPr>
              <a:t> https://support.kontur.ru/pages/viewpage.action?pageId=43060484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/>
            </a:br>
            <a:br>
              <a:rPr lang="en-US" sz="1400"/>
            </a:br>
            <a:br>
              <a:rPr lang="en-US" sz="1400"/>
            </a:br>
            <a:endParaRPr sz="1400"/>
          </a:p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-32" y="4714890"/>
            <a:ext cx="80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1130210" y="684542"/>
            <a:ext cx="7400948" cy="37901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Поставщик отправляет заявку на подключение COACSU – Актов сверки взаиморасчетов соответствующих требованиям, указанным в описании структуры xml-файла</a:t>
            </a:r>
            <a:r>
              <a:rPr lang="en-US" sz="1800">
                <a:solidFill>
                  <a:srgbClr val="FF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https://support.kontur.ru/pages/viewpage.action?pageId=43060484</a:t>
            </a:r>
            <a:r>
              <a:rPr lang="en-US" sz="1800">
                <a:solidFill>
                  <a:srgbClr val="FF0000"/>
                </a:solidFill>
              </a:rPr>
              <a:t>  оператору ЭДО.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У оператора ЭДО АО ПФ СКБ Контур есть готовое решение, позволяющее также проводить сверку в автоматизированном облачном решении, что позволяет уйти от ручной обработки актов. Поставщик может обратиться к нему (заполните заявку на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сайте</a:t>
            </a:r>
            <a:r>
              <a:rPr lang="en-US" sz="1800">
                <a:solidFill>
                  <a:srgbClr val="FF0000"/>
                </a:solidFill>
              </a:rPr>
              <a:t>), или самостоятельно написать решение, поддерживающее отправку, получение и обработку COACSU – Актов сверки взаиморасчетов, соответствующих требованиям.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95" name="Google Shape;95;p11"/>
          <p:cNvSpPr txBox="1"/>
          <p:nvPr>
            <p:ph type="title"/>
          </p:nvPr>
        </p:nvSpPr>
        <p:spPr>
          <a:xfrm>
            <a:off x="1130210" y="0"/>
            <a:ext cx="7400948" cy="742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1" lang="en-US" sz="1800"/>
              <a:t>Как подключить </a:t>
            </a:r>
            <a:r>
              <a:rPr b="1" lang="en-US" sz="1800"/>
              <a:t>электронный формат сверки взаиморасчетов</a:t>
            </a:r>
            <a:r>
              <a:rPr b="1" lang="en-US" sz="1800"/>
              <a:t>?</a:t>
            </a:r>
            <a:endParaRPr sz="1800"/>
          </a:p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-32" y="4714890"/>
            <a:ext cx="80488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-7" y="4818990"/>
            <a:ext cx="80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/>
              <a:t>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ÐÐ°ÑÑÐ¸Ð½ÐºÐ¸ Ð¿Ð¾ Ð·Ð°Ð¿ÑÐ¾ÑÑ edi Ð·Ð°ÑÐ²ÐºÐ° Ð°ÑÐ°Ð½" id="102" name="Google Shape;1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6193" y="1534222"/>
            <a:ext cx="6152585" cy="3453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/>
          <p:nvPr/>
        </p:nvSpPr>
        <p:spPr>
          <a:xfrm>
            <a:off x="1234450" y="259759"/>
            <a:ext cx="749607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Просим Вас поддержать данную инициативу и перейти на электронный формат сверки взаиморасчетов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 Power point retail format 16-9">
  <a:themeElements>
    <a:clrScheme name="Custom 1">
      <a:dk1>
        <a:srgbClr val="FF0000"/>
      </a:dk1>
      <a:lt1>
        <a:srgbClr val="FFFFFF"/>
      </a:lt1>
      <a:dk2>
        <a:srgbClr val="000000"/>
      </a:dk2>
      <a:lt2>
        <a:srgbClr val="D8D8D8"/>
      </a:lt2>
      <a:accent1>
        <a:srgbClr val="FF0000"/>
      </a:accent1>
      <a:accent2>
        <a:srgbClr val="FF7979"/>
      </a:accent2>
      <a:accent3>
        <a:srgbClr val="FFC000"/>
      </a:accent3>
      <a:accent4>
        <a:srgbClr val="953734"/>
      </a:accent4>
      <a:accent5>
        <a:srgbClr val="7F7F7F"/>
      </a:accent5>
      <a:accent6>
        <a:srgbClr val="BFBFBF"/>
      </a:accent6>
      <a:hlink>
        <a:srgbClr val="262626"/>
      </a:hlink>
      <a:folHlink>
        <a:srgbClr val="1736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